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91" r:id="rId3"/>
    <p:sldId id="288" r:id="rId4"/>
    <p:sldId id="283" r:id="rId5"/>
    <p:sldId id="292" r:id="rId6"/>
    <p:sldId id="297" r:id="rId7"/>
    <p:sldId id="299" r:id="rId8"/>
    <p:sldId id="306" r:id="rId9"/>
    <p:sldId id="302" r:id="rId10"/>
    <p:sldId id="311" r:id="rId11"/>
    <p:sldId id="278" r:id="rId12"/>
  </p:sldIdLst>
  <p:sldSz cx="12192000" cy="6858000"/>
  <p:notesSz cx="7086600" cy="93599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6977" autoAdjust="0"/>
  </p:normalViewPr>
  <p:slideViewPr>
    <p:cSldViewPr snapToGrid="0" snapToObjects="1">
      <p:cViewPr varScale="1">
        <p:scale>
          <a:sx n="100" d="100"/>
          <a:sy n="100" d="100"/>
        </p:scale>
        <p:origin x="8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14101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appannie.com%2Fen%2Fabout%2Fpress%2Freleases%2Fapp-annie-releases-annual-state-of-mobile-2019-report%2F&amp;sa=D&amp;sntz=1&amp;usg=AFQjCNHEhpi-3kb-HoUdreXDoPEOKpetSw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89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spcBef>
                <a:spcPts val="0"/>
              </a:spcBef>
            </a:pPr>
            <a:r>
              <a:rPr lang="en-US" dirty="0" err="1" smtClean="0"/>
              <a:t>Ctrl+Z</a:t>
            </a:r>
            <a:r>
              <a:rPr lang="en-US" dirty="0" smtClean="0"/>
              <a:t> Team Intro </a:t>
            </a:r>
          </a:p>
          <a:p>
            <a:pPr marL="0">
              <a:spcBef>
                <a:spcPts val="0"/>
              </a:spcBef>
            </a:pP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dirty="0" smtClean="0"/>
              <a:t>Why Mobile App: </a:t>
            </a:r>
          </a:p>
          <a:p>
            <a:pPr marL="0">
              <a:spcBef>
                <a:spcPts val="0"/>
              </a:spcBef>
              <a:buFontTx/>
              <a:buChar char="-"/>
            </a:pPr>
            <a:r>
              <a:rPr lang="en-US" dirty="0" smtClean="0"/>
              <a:t>Ask who</a:t>
            </a:r>
            <a:r>
              <a:rPr lang="en-US" baseline="0" dirty="0" smtClean="0"/>
              <a:t> here has a smart phone?</a:t>
            </a:r>
          </a:p>
          <a:p>
            <a:pPr marL="0">
              <a:spcBef>
                <a:spcPts val="0"/>
              </a:spcBef>
              <a:buFontTx/>
              <a:buChar char="-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Did you know that consumers downloaded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194 billion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mobile applications in 2018? There’s no wonder that there has been a lot of talk about the Application Economy in recent years. Having a mobile application for any service is becoming non-negotiable. Mainframe services are no exception. 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Where does the problem lie?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- The possibilities for the functionalities we can implement are endless. The challenge is actually to limit the scope. So the real question is….</a:t>
            </a:r>
          </a:p>
          <a:p>
            <a:pPr marL="0">
              <a:spcBef>
                <a:spcPts val="0"/>
              </a:spcBef>
            </a:pP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dirty="0" smtClean="0"/>
              <a:t>Who is our</a:t>
            </a:r>
            <a:r>
              <a:rPr lang="en-US" baseline="0" dirty="0" smtClean="0"/>
              <a:t> persona?</a:t>
            </a: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dirty="0" smtClean="0"/>
              <a:t>- It’s a good thing our team has experience working for Mainframe Global Service Providers, performing 24x7 on-call support for mainframe applications and jobs, as well as providing systems and operations support.</a:t>
            </a:r>
          </a:p>
          <a:p>
            <a:pPr marL="0">
              <a:spcBef>
                <a:spcPts val="0"/>
              </a:spcBef>
            </a:pP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dirty="0" smtClean="0"/>
              <a:t>Drawing from this experience, we were able to construct a use case for a mobile application with sufficient features for early adopters.</a:t>
            </a:r>
          </a:p>
          <a:p>
            <a:pPr marL="0">
              <a:spcBef>
                <a:spcPts val="0"/>
              </a:spcBef>
            </a:pP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dirty="0" smtClean="0"/>
              <a:t>&lt;Introduce</a:t>
            </a:r>
            <a:r>
              <a:rPr lang="en-US" baseline="0" dirty="0" smtClean="0"/>
              <a:t> Kristina&gt;</a:t>
            </a:r>
            <a:endParaRPr lang="en-US" dirty="0" smtClean="0"/>
          </a:p>
          <a:p>
            <a:pPr marL="0">
              <a:spcBef>
                <a:spcPts val="0"/>
              </a:spcBef>
            </a:pPr>
            <a:r>
              <a:rPr lang="en-US" i="1" dirty="0" smtClean="0"/>
              <a:t>"As an on-call support, my immediate needs are to check the status of running services and to perform a number of jobs services: get a list of jobs, get content from a job file output, submit a job, and more."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61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74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screen is</a:t>
            </a:r>
            <a:r>
              <a:rPr lang="en-US" baseline="0" dirty="0" smtClean="0"/>
              <a:t> not preferable for </a:t>
            </a:r>
            <a:r>
              <a:rPr lang="en-US" dirty="0" smtClean="0"/>
              <a:t>mobile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71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err="1" smtClean="0"/>
              <a:t>Zowe</a:t>
            </a:r>
            <a:endParaRPr lang="en-US" sz="2000" dirty="0" smtClean="0"/>
          </a:p>
          <a:p>
            <a:pPr lvl="1"/>
            <a:r>
              <a:rPr lang="en-US" sz="1800" i="1" u="sng" dirty="0" err="1" smtClean="0"/>
              <a:t>Zowe</a:t>
            </a:r>
            <a:r>
              <a:rPr lang="en-US" sz="1800" i="1" u="sng" dirty="0" smtClean="0"/>
              <a:t> API Mediation Layer </a:t>
            </a:r>
            <a:r>
              <a:rPr lang="en-US" sz="1800" i="1" dirty="0" smtClean="0"/>
              <a:t>– </a:t>
            </a:r>
            <a:r>
              <a:rPr lang="en-US" sz="1600" dirty="0" smtClean="0"/>
              <a:t>The Single Sign On (SSO) as well as the access to dynamically discovered z/OSMF REST APIs and z/OS services provides the core functions we need. The high-availability and scalability features of the API Mediation layer gives confidence that the </a:t>
            </a:r>
            <a:r>
              <a:rPr lang="en-US" sz="1600" dirty="0" err="1" smtClean="0"/>
              <a:t>Zowe</a:t>
            </a:r>
            <a:r>
              <a:rPr lang="en-US" sz="1600" dirty="0" smtClean="0"/>
              <a:t> instance is able to handle multiple mobile requests.</a:t>
            </a:r>
          </a:p>
          <a:p>
            <a:pPr lvl="1"/>
            <a:r>
              <a:rPr lang="en-US" sz="1800" i="1" u="sng" dirty="0" err="1" smtClean="0"/>
              <a:t>Zowe</a:t>
            </a:r>
            <a:r>
              <a:rPr lang="en-US" sz="1800" i="1" u="sng" dirty="0" smtClean="0"/>
              <a:t> z/OS Jobs services </a:t>
            </a:r>
            <a:r>
              <a:rPr lang="en-US" sz="1800" dirty="0" smtClean="0"/>
              <a:t>– The full list of capabilities of the RESTful APIs can be exploited for the management of z/OS JES jobs.</a:t>
            </a:r>
          </a:p>
          <a:p>
            <a:r>
              <a:rPr lang="en-US" sz="2000" b="1" dirty="0" smtClean="0"/>
              <a:t>Ionic</a:t>
            </a:r>
            <a:r>
              <a:rPr lang="en-US" sz="1800" dirty="0" smtClean="0"/>
              <a:t> – This is the development framework that provides the UI toolkit for building the mobile application. </a:t>
            </a:r>
          </a:p>
          <a:p>
            <a:pPr lvl="1"/>
            <a:r>
              <a:rPr lang="en-US" sz="1800" i="1" u="sng" dirty="0" smtClean="0"/>
              <a:t>Apache Cordova </a:t>
            </a:r>
            <a:r>
              <a:rPr lang="en-US" sz="1800" dirty="0" smtClean="0"/>
              <a:t>is leveraged by Ionic to build and deploy the code as a native application. </a:t>
            </a:r>
          </a:p>
          <a:p>
            <a:r>
              <a:rPr lang="en-US" sz="2000" b="1" dirty="0" smtClean="0"/>
              <a:t>Angular</a:t>
            </a:r>
            <a:r>
              <a:rPr lang="en-US" sz="2000" dirty="0" smtClean="0"/>
              <a:t> </a:t>
            </a:r>
            <a:r>
              <a:rPr lang="en-US" sz="1800" dirty="0" smtClean="0"/>
              <a:t>– This is the development platform for building the mobile application in HTML and Typescript.</a:t>
            </a:r>
          </a:p>
          <a:p>
            <a:r>
              <a:rPr lang="en-US" sz="1800" b="1" dirty="0" smtClean="0"/>
              <a:t>Other useful tools:</a:t>
            </a:r>
          </a:p>
          <a:p>
            <a:pPr lvl="1"/>
            <a:r>
              <a:rPr lang="en-US" sz="1800" i="1" u="sng" dirty="0" smtClean="0"/>
              <a:t>Git </a:t>
            </a:r>
            <a:r>
              <a:rPr lang="en-US" sz="1800" dirty="0" smtClean="0"/>
              <a:t>for version control and project </a:t>
            </a:r>
            <a:r>
              <a:rPr lang="en-US" sz="1800" dirty="0" err="1" smtClean="0"/>
              <a:t>kanban</a:t>
            </a:r>
            <a:r>
              <a:rPr lang="en-US" sz="1800" dirty="0" smtClean="0"/>
              <a:t> board</a:t>
            </a:r>
          </a:p>
          <a:p>
            <a:pPr lvl="1"/>
            <a:r>
              <a:rPr lang="en-US" sz="1800" i="1" u="sng" dirty="0" smtClean="0"/>
              <a:t>Node.js</a:t>
            </a:r>
            <a:r>
              <a:rPr lang="en-US" sz="1800" i="1" dirty="0" smtClean="0"/>
              <a:t> </a:t>
            </a:r>
            <a:r>
              <a:rPr lang="en-US" sz="1800" dirty="0" smtClean="0"/>
              <a:t>for interacting with the Ionic ecosystem</a:t>
            </a:r>
          </a:p>
          <a:p>
            <a:pPr lvl="1"/>
            <a:r>
              <a:rPr lang="en-US" sz="1800" dirty="0" smtClean="0"/>
              <a:t>Code editors with built in terminal (We used </a:t>
            </a:r>
            <a:r>
              <a:rPr lang="en-US" sz="1800" i="1" u="sng" dirty="0" smtClean="0"/>
              <a:t>VSCode</a:t>
            </a:r>
            <a:r>
              <a:rPr lang="en-US" sz="1800" i="1" dirty="0" smtClean="0"/>
              <a:t> </a:t>
            </a:r>
            <a:r>
              <a:rPr lang="en-US" sz="1800" dirty="0" smtClean="0"/>
              <a:t>and </a:t>
            </a:r>
            <a:r>
              <a:rPr lang="en-US" sz="1800" i="1" u="sng" dirty="0" smtClean="0"/>
              <a:t>PyCharm</a:t>
            </a:r>
            <a:r>
              <a:rPr lang="en-US" sz="1800" dirty="0" smtClean="0"/>
              <a:t>) for writing code and for running the Ionic CLI commands.</a:t>
            </a:r>
          </a:p>
          <a:p>
            <a:pPr lvl="1"/>
            <a:r>
              <a:rPr lang="en-US" sz="1800" i="1" u="sng" dirty="0" smtClean="0"/>
              <a:t>Figma</a:t>
            </a:r>
            <a:r>
              <a:rPr lang="en-US" sz="1800" dirty="0" smtClean="0"/>
              <a:t> for prototyping the UI and workflow</a:t>
            </a:r>
          </a:p>
          <a:p>
            <a:endParaRPr lang="en-US" dirty="0" smtClean="0"/>
          </a:p>
          <a:p>
            <a:r>
              <a:rPr lang="en-US" dirty="0" smtClean="0"/>
              <a:t>Why Ionic and Angular?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5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emulators were very helpful during the development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71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093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">
  <p:cSld name="Title Red 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G:\_55906_Brand_Integration\_PPT_Template\R4_20151119\Images\Title_Circuitry_R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9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5010150"/>
            <a:ext cx="12192000" cy="1847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800" dirty="0" smtClean="0">
                <a:solidFill>
                  <a:srgbClr val="4D4D4F"/>
                </a:solidFill>
              </a:rPr>
              <a:t>9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Broadcom.  All Rights Reserved.  "Broadcom" refers to Broadcom Limited and/or its subsidiaries.</a:t>
            </a:r>
            <a:endParaRPr sz="800" dirty="0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3051" y="5557209"/>
            <a:ext cx="2670903" cy="362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9622631" y="5010150"/>
              <a:ext cx="2569369" cy="0"/>
            </a:xfrm>
            <a:prstGeom prst="straightConnector1">
              <a:avLst/>
            </a:prstGeom>
            <a:noFill/>
            <a:ln w="76200" cap="flat" cmpd="sng">
              <a:solidFill>
                <a:srgbClr val="7676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Title Whi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 descr="G:\_55906_Brand_Integration\_PPT_Template\R5_20151208\Images\Title_Red_Gradient_Rever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92688"/>
            <a:ext cx="12192000" cy="186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</a:t>
            </a:r>
            <a:r>
              <a:rPr lang="en-US" sz="800" dirty="0" smtClean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800" dirty="0" smtClean="0">
                <a:solidFill>
                  <a:srgbClr val="F2F2F2"/>
                </a:solidFill>
              </a:rPr>
              <a:t>9</a:t>
            </a:r>
            <a:r>
              <a:rPr lang="en-US" sz="800" dirty="0" smtClean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Broadcom.  All Rights Reserved.  "Broadcom" refers to Broadcom Limited and/or its subsidiaries.</a:t>
            </a:r>
            <a:endParaRPr dirty="0"/>
          </a:p>
        </p:txBody>
      </p:sp>
      <p:sp>
        <p:nvSpPr>
          <p:cNvPr id="38" name="Google Shape;38;p4"/>
          <p:cNvSpPr/>
          <p:nvPr/>
        </p:nvSpPr>
        <p:spPr>
          <a:xfrm>
            <a:off x="1" y="0"/>
            <a:ext cx="12191999" cy="539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4" descr="G:\_55906_Brand_Integration\55998_Logo_Update-Refinement\_Final\01_Red-Black\PNG\Broadcom_Ltd_Logo_Red-Black_no-ta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457200"/>
            <a:ext cx="3183065" cy="43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4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41" name="Google Shape;41;p4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9083040" y="5010150"/>
              <a:ext cx="3108960" cy="0"/>
            </a:xfrm>
            <a:prstGeom prst="straightConnector1">
              <a:avLst/>
            </a:prstGeom>
            <a:noFill/>
            <a:ln w="76200" cap="flat" cmpd="sng">
              <a:solidFill>
                <a:srgbClr val="76767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Circuitry">
  <p:cSld name="Title Circuitr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12193588" cy="418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423" y="4378200"/>
            <a:ext cx="3394807" cy="46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0" y="4662176"/>
            <a:ext cx="7653791" cy="0"/>
            <a:chOff x="317625" y="4690751"/>
            <a:chExt cx="7653791" cy="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317625" y="4690751"/>
              <a:ext cx="7653791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5"/>
            <p:cNvCxnSpPr/>
            <p:nvPr/>
          </p:nvCxnSpPr>
          <p:spPr>
            <a:xfrm>
              <a:off x="5667375" y="4690751"/>
              <a:ext cx="2304041" cy="0"/>
            </a:xfrm>
            <a:prstGeom prst="straightConnector1">
              <a:avLst/>
            </a:prstGeom>
            <a:noFill/>
            <a:ln w="76200" cap="rnd" cmpd="sng">
              <a:solidFill>
                <a:srgbClr val="AB19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411480" y="2578608"/>
            <a:ext cx="713232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411480" y="4992079"/>
            <a:ext cx="713232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3"/>
          </p:nvPr>
        </p:nvSpPr>
        <p:spPr>
          <a:xfrm>
            <a:off x="411479" y="5420897"/>
            <a:ext cx="7132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800" dirty="0" smtClean="0">
                <a:solidFill>
                  <a:srgbClr val="4D4D4F"/>
                </a:solidFill>
              </a:rPr>
              <a:t>9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Broadcom.  All Rights Reserved.  "Broadcom" refers to Broadcom Limited and/or its subsidiaries.</a:t>
            </a:r>
            <a:endParaRPr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Circuitry">
  <p:cSld name="Section Circuitr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12193588" cy="418478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/>
        </p:nvSpPr>
        <p:spPr>
          <a:xfrm>
            <a:off x="411480" y="6629400"/>
            <a:ext cx="66396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800" dirty="0" smtClean="0">
                <a:solidFill>
                  <a:srgbClr val="4D4D4F"/>
                </a:solidFill>
              </a:rPr>
              <a:t>9</a:t>
            </a:r>
            <a:r>
              <a:rPr lang="en-US" sz="800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Broadcom.  All Rights Reserved.  "Broadcom" refers to Broadcom Limited and/or its subsidiaries.</a:t>
            </a:r>
            <a:endParaRPr dirty="0"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25" y="5269924"/>
            <a:ext cx="1990360" cy="26975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411480" y="3408399"/>
            <a:ext cx="868680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411480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411480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6199632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_55906_Brand_Integration\_PPT_Template\R4_20151119\Images\Title_Circuitry_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White block"/>
          <p:cNvSpPr/>
          <p:nvPr/>
        </p:nvSpPr>
        <p:spPr bwMode="white">
          <a:xfrm>
            <a:off x="0" y="5010150"/>
            <a:ext cx="12192000" cy="184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4143296"/>
            <a:ext cx="7452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2018 Broadcom.  All Rights Reserved. The term “Broadcom” refers to Broadcom Inc. and/or its subsidiaries.</a:t>
            </a:r>
          </a:p>
        </p:txBody>
      </p:sp>
      <p:pic>
        <p:nvPicPr>
          <p:cNvPr id="21" name="BRCM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1" y="5557209"/>
            <a:ext cx="2676524" cy="362717"/>
          </a:xfrm>
          <a:prstGeom prst="rect">
            <a:avLst/>
          </a:prstGeom>
        </p:spPr>
      </p:pic>
      <p:grpSp>
        <p:nvGrpSpPr>
          <p:cNvPr id="22" name="Two-tone Gray"/>
          <p:cNvGrpSpPr/>
          <p:nvPr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3" name="Straight Connector 22"/>
            <p:cNvCxnSpPr/>
            <p:nvPr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ltGray">
            <a:xfrm>
              <a:off x="9622631" y="5010150"/>
              <a:ext cx="2569369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3" descr="G:\_55906_Brand_Integration\_PPT_Template\R4_20151119\Images\Title_Circuitry_Red.jpg">
            <a:extLst>
              <a:ext uri="{FF2B5EF4-FFF2-40B4-BE49-F238E27FC236}">
                <a16:creationId xmlns:a16="http://schemas.microsoft.com/office/drawing/2014/main" id="{0C96AB02-95EF-4EE4-88ED-D66F1C666B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White block">
            <a:extLst>
              <a:ext uri="{FF2B5EF4-FFF2-40B4-BE49-F238E27FC236}">
                <a16:creationId xmlns:a16="http://schemas.microsoft.com/office/drawing/2014/main" id="{577DA118-FDA9-4DE2-BD95-A53BF7A5BD7E}"/>
              </a:ext>
            </a:extLst>
          </p:cNvPr>
          <p:cNvSpPr/>
          <p:nvPr userDrawn="1"/>
        </p:nvSpPr>
        <p:spPr bwMode="white">
          <a:xfrm>
            <a:off x="0" y="5010150"/>
            <a:ext cx="12192000" cy="184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72D00F27-EB0D-4B38-91BB-231ACCBEBE4D}"/>
              </a:ext>
            </a:extLst>
          </p:cNvPr>
          <p:cNvSpPr txBox="1">
            <a:spLocks/>
          </p:cNvSpPr>
          <p:nvPr userDrawn="1"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</a:t>
            </a:r>
            <a:r>
              <a:rPr lang="en-US" sz="800" dirty="0" smtClean="0">
                <a:solidFill>
                  <a:srgbClr val="4D4D4F"/>
                </a:solidFill>
              </a:rPr>
              <a:t>2019 </a:t>
            </a:r>
            <a:r>
              <a:rPr lang="en-US" sz="800" dirty="0">
                <a:solidFill>
                  <a:srgbClr val="4D4D4F"/>
                </a:solidFill>
              </a:rPr>
              <a:t>Broadcom.  All Rights Reserved. The term “Broadcom” refers to Broadcom Inc. and/or its subsidiaries.</a:t>
            </a:r>
          </a:p>
        </p:txBody>
      </p:sp>
      <p:pic>
        <p:nvPicPr>
          <p:cNvPr id="16" name="BRCM Logo">
            <a:extLst>
              <a:ext uri="{FF2B5EF4-FFF2-40B4-BE49-F238E27FC236}">
                <a16:creationId xmlns:a16="http://schemas.microsoft.com/office/drawing/2014/main" id="{F9822C8A-7620-4825-9015-27ACDEFF0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1" y="5557209"/>
            <a:ext cx="2676524" cy="362717"/>
          </a:xfrm>
          <a:prstGeom prst="rect">
            <a:avLst/>
          </a:prstGeom>
        </p:spPr>
      </p:pic>
      <p:grpSp>
        <p:nvGrpSpPr>
          <p:cNvPr id="18" name="Two-tone Gray">
            <a:extLst>
              <a:ext uri="{FF2B5EF4-FFF2-40B4-BE49-F238E27FC236}">
                <a16:creationId xmlns:a16="http://schemas.microsoft.com/office/drawing/2014/main" id="{A409DCE1-3310-4BC7-80C2-566C602B7CA4}"/>
              </a:ext>
            </a:extLst>
          </p:cNvPr>
          <p:cNvGrpSpPr/>
          <p:nvPr userDrawn="1"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1FD985-534D-482F-828F-47DA6D68D9DC}"/>
                </a:ext>
              </a:extLst>
            </p:cNvPr>
            <p:cNvCxnSpPr/>
            <p:nvPr userDrawn="1"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1CED58-3DAB-43D0-92A2-448863AFB08E}"/>
                </a:ext>
              </a:extLst>
            </p:cNvPr>
            <p:cNvCxnSpPr/>
            <p:nvPr userDrawn="1"/>
          </p:nvCxnSpPr>
          <p:spPr bwMode="ltGray">
            <a:xfrm>
              <a:off x="9622631" y="5010150"/>
              <a:ext cx="2569369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91171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411480" y="66294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832766" y="6629400"/>
            <a:ext cx="661078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© </a:t>
            </a:r>
            <a:r>
              <a:rPr lang="en-US" sz="800" b="0" i="0" u="none" strike="noStrike" cap="none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800" dirty="0" smtClean="0">
                <a:solidFill>
                  <a:srgbClr val="4D4D4F"/>
                </a:solidFill>
              </a:rPr>
              <a:t>9</a:t>
            </a:r>
            <a:r>
              <a:rPr lang="en-US" sz="800" b="0" i="0" u="none" strike="noStrike" cap="none" dirty="0" smtClean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Broadcom.  All Rights Reserved.  "Broadcom" refers to Broadcom Limited and/or its subsidiaries.</a:t>
            </a:r>
            <a:endParaRPr sz="800" dirty="0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71014" y="6629400"/>
            <a:ext cx="272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14000" y="6511510"/>
            <a:ext cx="1508655" cy="204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"/>
          <p:cNvGrpSpPr/>
          <p:nvPr/>
        </p:nvGrpSpPr>
        <p:grpSpPr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17" name="Google Shape;17;p1"/>
            <p:cNvSpPr/>
            <p:nvPr/>
          </p:nvSpPr>
          <p:spPr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7297030" y="6590928"/>
            <a:ext cx="33528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Broadcom Standard Technology</a:t>
            </a:r>
            <a:endParaRPr sz="1050" b="1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60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1480" y="3989408"/>
            <a:ext cx="10024110" cy="677108"/>
          </a:xfrm>
        </p:spPr>
        <p:txBody>
          <a:bodyPr/>
          <a:lstStyle/>
          <a:p>
            <a:r>
              <a:rPr lang="en-US" dirty="0" err="1" smtClean="0"/>
              <a:t>Zowe</a:t>
            </a:r>
            <a:r>
              <a:rPr lang="en-US" dirty="0" smtClean="0"/>
              <a:t> Mobile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1480" y="5926581"/>
            <a:ext cx="7452360" cy="276999"/>
          </a:xfrm>
        </p:spPr>
        <p:txBody>
          <a:bodyPr/>
          <a:lstStyle/>
          <a:p>
            <a:r>
              <a:rPr lang="en-US" dirty="0" smtClean="0"/>
              <a:t>15 January 2020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1480" y="5199599"/>
            <a:ext cx="4190665" cy="332399"/>
          </a:xfrm>
        </p:spPr>
        <p:txBody>
          <a:bodyPr/>
          <a:lstStyle/>
          <a:p>
            <a:r>
              <a:rPr lang="en-US" dirty="0"/>
              <a:t>Jessielaine </a:t>
            </a:r>
            <a:r>
              <a:rPr lang="en-US" dirty="0" smtClean="0"/>
              <a:t>Punongbayan</a:t>
            </a:r>
          </a:p>
          <a:p>
            <a:r>
              <a:rPr lang="en-US" dirty="0" err="1" smtClean="0"/>
              <a:t>Richelle</a:t>
            </a:r>
            <a:r>
              <a:rPr lang="en-US" dirty="0"/>
              <a:t> </a:t>
            </a:r>
            <a:r>
              <a:rPr lang="en-US" dirty="0" smtClean="0"/>
              <a:t>Anne Craw</a:t>
            </a:r>
            <a:endParaRPr lang="en-US" dirty="0"/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5075589" y="5199599"/>
            <a:ext cx="419066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tx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David </a:t>
            </a:r>
            <a:r>
              <a:rPr lang="en-US" dirty="0" err="1" smtClean="0"/>
              <a:t>Janda</a:t>
            </a:r>
            <a:endParaRPr lang="en-US" dirty="0" smtClean="0"/>
          </a:p>
          <a:p>
            <a:r>
              <a:rPr lang="en-US" dirty="0" smtClean="0"/>
              <a:t>Marketa </a:t>
            </a:r>
            <a:r>
              <a:rPr lang="en-US" dirty="0" err="1" smtClean="0"/>
              <a:t>Muzikova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613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1480" y="3989408"/>
            <a:ext cx="7452360" cy="677108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676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1480" y="3989408"/>
            <a:ext cx="7452360" cy="677108"/>
          </a:xfrm>
        </p:spPr>
        <p:txBody>
          <a:bodyPr/>
          <a:lstStyle/>
          <a:p>
            <a:r>
              <a:rPr lang="en-US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8543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11479" y="4378065"/>
            <a:ext cx="10944497" cy="1816100"/>
          </a:xfrm>
        </p:spPr>
        <p:txBody>
          <a:bodyPr/>
          <a:lstStyle/>
          <a:p>
            <a:r>
              <a:rPr lang="en-US" dirty="0" smtClean="0">
                <a:solidFill>
                  <a:srgbClr val="CC192D"/>
                </a:solidFill>
              </a:rPr>
              <a:t>Who is our persona?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1476" y="3626268"/>
            <a:ext cx="10944497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CC192D"/>
                </a:solidFill>
              </a:rPr>
              <a:t>Where do we start?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11473" y="2874470"/>
            <a:ext cx="10944497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CC192D"/>
                </a:solidFill>
              </a:rPr>
              <a:t>Why mobile app?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95" y="508887"/>
            <a:ext cx="10058400" cy="2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12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2086" y="307883"/>
            <a:ext cx="11365992" cy="366254"/>
          </a:xfrm>
        </p:spPr>
        <p:txBody>
          <a:bodyPr/>
          <a:lstStyle/>
          <a:p>
            <a:r>
              <a:rPr lang="en-US" dirty="0" smtClean="0"/>
              <a:t>Persona Interview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2086" y="671356"/>
            <a:ext cx="736453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Kristina (Production Scheduler)</a:t>
            </a:r>
          </a:p>
          <a:p>
            <a:pPr>
              <a:lnSpc>
                <a:spcPct val="150000"/>
              </a:lnSpc>
            </a:pPr>
            <a:r>
              <a:rPr lang="en-US" sz="2000" b="1" i="1" dirty="0" smtClean="0"/>
              <a:t>Role </a:t>
            </a:r>
            <a:r>
              <a:rPr lang="en-US" sz="2000" b="1" i="1" dirty="0"/>
              <a:t>/ Responsibilities</a:t>
            </a:r>
            <a:r>
              <a:rPr lang="en-US" sz="2000" b="1" i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Creates and </a:t>
            </a:r>
            <a:r>
              <a:rPr lang="en-US" sz="2000" dirty="0" smtClean="0"/>
              <a:t>maintains </a:t>
            </a:r>
            <a:r>
              <a:rPr lang="en-US" sz="2000" dirty="0"/>
              <a:t>job definitions, schedules, and job streams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Promotes </a:t>
            </a:r>
            <a:r>
              <a:rPr lang="en-US" sz="2000" dirty="0"/>
              <a:t>jobs into Production, sending events to jobs (such as putting jobs on hold before planned maintenance), and resolves issues with jobs that are not working </a:t>
            </a:r>
            <a:r>
              <a:rPr lang="en-US" sz="2000" dirty="0" smtClean="0"/>
              <a:t>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On-call support for Production batch processing</a:t>
            </a:r>
          </a:p>
          <a:p>
            <a:pPr>
              <a:lnSpc>
                <a:spcPct val="150000"/>
              </a:lnSpc>
            </a:pPr>
            <a:r>
              <a:rPr lang="en-US" sz="2000" b="1" i="1" dirty="0" smtClean="0"/>
              <a:t>Challenges:</a:t>
            </a:r>
            <a:endParaRPr lang="en-US" sz="20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Long running and critical Production jobs need constant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Even for known issues, it takes 30 minutes or more to solve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When on-call, info from L1 is insufficient to provide a quick overview, login to workstation is needed for more information</a:t>
            </a:r>
            <a:endParaRPr lang="en-US" sz="200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Time-triggered jobs are usually scheduled in the middle of the night, </a:t>
            </a:r>
            <a:r>
              <a:rPr lang="en-US" sz="2000" dirty="0"/>
              <a:t>login to workstation is </a:t>
            </a:r>
            <a:r>
              <a:rPr lang="en-US" sz="2000" dirty="0" smtClean="0"/>
              <a:t>needed for checking status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t="18893" r="14726" b="-680"/>
          <a:stretch/>
        </p:blipFill>
        <p:spPr>
          <a:xfrm>
            <a:off x="7991183" y="307883"/>
            <a:ext cx="3915682" cy="2936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83" y="3925181"/>
            <a:ext cx="1936330" cy="1936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1" y="3978944"/>
            <a:ext cx="1828804" cy="18288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91183" y="3244645"/>
            <a:ext cx="391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192D"/>
                </a:solidFill>
              </a:rPr>
              <a:t>Expertise:</a:t>
            </a:r>
            <a:r>
              <a:rPr lang="en-US" dirty="0" smtClean="0">
                <a:solidFill>
                  <a:srgbClr val="CC192D"/>
                </a:solidFill>
              </a:rPr>
              <a:t> </a:t>
            </a:r>
            <a:r>
              <a:rPr lang="en-US" dirty="0" smtClean="0"/>
              <a:t>Expert </a:t>
            </a:r>
            <a:r>
              <a:rPr lang="en-US" dirty="0"/>
              <a:t>knowledge of Workload Automation, related to jobs</a:t>
            </a:r>
          </a:p>
        </p:txBody>
      </p:sp>
    </p:spTree>
    <p:extLst>
      <p:ext uri="{BB962C8B-B14F-4D97-AF65-F5344CB8AC3E}">
        <p14:creationId xmlns:p14="http://schemas.microsoft.com/office/powerpoint/2010/main" val="60632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6;p14">
            <a:extLst>
              <a:ext uri="{FF2B5EF4-FFF2-40B4-BE49-F238E27FC236}">
                <a16:creationId xmlns:a16="http://schemas.microsoft.com/office/drawing/2014/main" id="{37E1F941-B8A4-441A-860A-7B1BBF6A5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97" y="288218"/>
            <a:ext cx="11134988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Current Market Offerings</a:t>
            </a:r>
            <a:endParaRPr dirty="0"/>
          </a:p>
        </p:txBody>
      </p:sp>
      <p:sp>
        <p:nvSpPr>
          <p:cNvPr id="44" name="Text Placeholder 1"/>
          <p:cNvSpPr>
            <a:spLocks noGrp="1"/>
          </p:cNvSpPr>
          <p:nvPr>
            <p:ph type="body" idx="1"/>
          </p:nvPr>
        </p:nvSpPr>
        <p:spPr>
          <a:xfrm>
            <a:off x="413004" y="635726"/>
            <a:ext cx="5369487" cy="20108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Mainframe in Raspberry Pi</a:t>
            </a:r>
          </a:p>
          <a:p>
            <a:pPr marL="558800" lvl="1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" y="1641150"/>
            <a:ext cx="4975497" cy="3731623"/>
          </a:xfrm>
          <a:prstGeom prst="rect">
            <a:avLst/>
          </a:prstGeom>
        </p:spPr>
      </p:pic>
      <p:sp>
        <p:nvSpPr>
          <p:cNvPr id="45" name="Text Placeholder 1"/>
          <p:cNvSpPr txBox="1">
            <a:spLocks/>
          </p:cNvSpPr>
          <p:nvPr/>
        </p:nvSpPr>
        <p:spPr>
          <a:xfrm>
            <a:off x="6739781" y="635725"/>
            <a:ext cx="5369487" cy="201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3270 Emulator in IOS</a:t>
            </a:r>
          </a:p>
          <a:p>
            <a:pPr marL="558800" lvl="1" indent="0">
              <a:lnSpc>
                <a:spcPct val="150000"/>
              </a:lnSpc>
              <a:buFont typeface="Arial"/>
              <a:buNone/>
            </a:pP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1554064"/>
            <a:ext cx="4625161" cy="39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4601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88712" y="1167198"/>
            <a:ext cx="7639900" cy="1479379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Zowe Mobile Application enables users to interact with </a:t>
            </a:r>
            <a:r>
              <a:rPr lang="en-US" dirty="0" smtClean="0"/>
              <a:t>Zowe, </a:t>
            </a:r>
            <a:r>
              <a:rPr lang="en-US" dirty="0"/>
              <a:t>while </a:t>
            </a:r>
            <a:r>
              <a:rPr lang="en-US" b="1" i="1" dirty="0"/>
              <a:t>on the go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 </a:t>
            </a:r>
            <a:r>
              <a:rPr lang="en-US" dirty="0"/>
              <a:t>uses Zowe RESTful APIs to </a:t>
            </a:r>
            <a:r>
              <a:rPr lang="en-US" dirty="0" smtClean="0"/>
              <a:t>access: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API </a:t>
            </a:r>
            <a:r>
              <a:rPr lang="en-US" sz="2400" dirty="0" smtClean="0"/>
              <a:t>Mediation Layer Gateway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z/OS </a:t>
            </a:r>
            <a:r>
              <a:rPr lang="en-US" sz="2400" dirty="0"/>
              <a:t>Jobs </a:t>
            </a:r>
            <a:r>
              <a:rPr lang="en-US" sz="2400" dirty="0" smtClean="0"/>
              <a:t>Services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Zowe: Open, Simple, Familiar, and Mobile!</a:t>
            </a:r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MEET THE ZOWE MOBILE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3" y="1086811"/>
            <a:ext cx="3075725" cy="54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25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3004" y="917565"/>
            <a:ext cx="11365992" cy="1479379"/>
          </a:xfrm>
        </p:spPr>
        <p:txBody>
          <a:bodyPr/>
          <a:lstStyle/>
          <a:p>
            <a:r>
              <a:rPr lang="en-US" b="1" dirty="0" err="1" smtClean="0"/>
              <a:t>Zowe</a:t>
            </a:r>
            <a:endParaRPr lang="en-US" dirty="0"/>
          </a:p>
          <a:p>
            <a:pPr lvl="1"/>
            <a:r>
              <a:rPr lang="en-US" sz="2400" dirty="0" err="1" smtClean="0"/>
              <a:t>Zowe</a:t>
            </a:r>
            <a:r>
              <a:rPr lang="en-US" sz="2400" dirty="0" smtClean="0"/>
              <a:t> API Mediation Layer </a:t>
            </a:r>
          </a:p>
          <a:p>
            <a:pPr lvl="1"/>
            <a:r>
              <a:rPr lang="en-US" sz="2400" dirty="0" err="1" smtClean="0"/>
              <a:t>Zowe</a:t>
            </a:r>
            <a:r>
              <a:rPr lang="en-US" sz="2400" dirty="0" smtClean="0"/>
              <a:t> </a:t>
            </a:r>
            <a:r>
              <a:rPr lang="en-US" sz="2400" dirty="0"/>
              <a:t>z/OS Jobs services </a:t>
            </a:r>
            <a:endParaRPr lang="en-US" sz="2400" dirty="0" smtClean="0"/>
          </a:p>
          <a:p>
            <a:r>
              <a:rPr lang="en-US" b="1" dirty="0" smtClean="0"/>
              <a:t>Ionic</a:t>
            </a:r>
            <a:r>
              <a:rPr lang="en-US" dirty="0" smtClean="0"/>
              <a:t> </a:t>
            </a:r>
          </a:p>
          <a:p>
            <a:pPr lvl="1"/>
            <a:r>
              <a:rPr lang="en-US" sz="2400" dirty="0" smtClean="0"/>
              <a:t>Apache </a:t>
            </a:r>
            <a:r>
              <a:rPr lang="en-US" sz="2400" dirty="0"/>
              <a:t>Cordova </a:t>
            </a:r>
            <a:endParaRPr lang="en-US" sz="2400" dirty="0" smtClean="0"/>
          </a:p>
          <a:p>
            <a:r>
              <a:rPr lang="en-US" b="1" dirty="0" smtClean="0"/>
              <a:t>Angular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Other </a:t>
            </a:r>
            <a:r>
              <a:rPr lang="en-US" b="1" dirty="0"/>
              <a:t>useful tools:</a:t>
            </a:r>
          </a:p>
          <a:p>
            <a:pPr lvl="1"/>
            <a:r>
              <a:rPr lang="en-US" sz="2400" dirty="0"/>
              <a:t>Git </a:t>
            </a:r>
            <a:endParaRPr lang="en-US" sz="2400" dirty="0" smtClean="0"/>
          </a:p>
          <a:p>
            <a:pPr lvl="1"/>
            <a:r>
              <a:rPr lang="en-US" sz="2400" dirty="0" smtClean="0"/>
              <a:t>Node.js </a:t>
            </a:r>
          </a:p>
          <a:p>
            <a:pPr lvl="1"/>
            <a:r>
              <a:rPr lang="en-US" sz="2400" dirty="0" smtClean="0"/>
              <a:t>Code editors</a:t>
            </a:r>
          </a:p>
          <a:p>
            <a:pPr lvl="2"/>
            <a:r>
              <a:rPr lang="en-US" sz="2200" dirty="0" err="1" smtClean="0"/>
              <a:t>VSCode</a:t>
            </a:r>
            <a:endParaRPr lang="en-US" sz="2200" dirty="0" smtClean="0"/>
          </a:p>
          <a:p>
            <a:pPr lvl="2"/>
            <a:r>
              <a:rPr lang="en-US" sz="2200" dirty="0" err="1" smtClean="0"/>
              <a:t>PyCharm</a:t>
            </a:r>
            <a:endParaRPr lang="en-US" sz="2200" dirty="0" smtClean="0"/>
          </a:p>
          <a:p>
            <a:pPr lvl="1"/>
            <a:r>
              <a:rPr lang="en-US" sz="2400" dirty="0" smtClean="0"/>
              <a:t>Figma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TECHNOLOGY </a:t>
            </a:r>
            <a:r>
              <a:rPr lang="en-US" cap="all" dirty="0" smtClean="0"/>
              <a:t>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407" t="10021" r="5913"/>
          <a:stretch/>
        </p:blipFill>
        <p:spPr>
          <a:xfrm>
            <a:off x="5230761" y="1071715"/>
            <a:ext cx="6803924" cy="4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88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3004" y="917565"/>
            <a:ext cx="11365992" cy="1479379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To get started, we went through the following steps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Install the Ionic CLI: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ionic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78" y="2756646"/>
            <a:ext cx="4643718" cy="3482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42627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13004" y="1880410"/>
            <a:ext cx="656602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Clone the repository consisting of empty pre-made app templates: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https://github.gwd.broadcom.net/jp669971/Mainframe-Mobile-App.git </a:t>
            </a:r>
          </a:p>
          <a:p>
            <a:r>
              <a:rPr lang="en-US" dirty="0"/>
              <a:t>Install the dependencies from the /app directory: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</a:p>
          <a:p>
            <a:r>
              <a:rPr lang="en-US" dirty="0"/>
              <a:t>Run the local development server: </a:t>
            </a:r>
            <a:r>
              <a:rPr lang="en-US" dirty="0" smtClean="0"/>
              <a:t>   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ionic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serve --lab</a:t>
            </a:r>
          </a:p>
          <a:p>
            <a:r>
              <a:rPr lang="en-US" dirty="0"/>
              <a:t>Code and </a:t>
            </a:r>
            <a:r>
              <a:rPr lang="en-US" dirty="0" smtClean="0"/>
              <a:t>Debug 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F12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11479" y="3408399"/>
            <a:ext cx="10944497" cy="1816100"/>
          </a:xfrm>
        </p:spPr>
        <p:txBody>
          <a:bodyPr/>
          <a:lstStyle/>
          <a:p>
            <a:r>
              <a:rPr lang="en-US" dirty="0" smtClean="0">
                <a:solidFill>
                  <a:srgbClr val="CC192D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59872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3004" y="1159612"/>
            <a:ext cx="7951067" cy="1479379"/>
          </a:xfrm>
        </p:spPr>
        <p:txBody>
          <a:bodyPr/>
          <a:lstStyle/>
          <a:p>
            <a:r>
              <a:rPr lang="en-US" sz="2300" dirty="0" smtClean="0"/>
              <a:t>Login </a:t>
            </a:r>
            <a:r>
              <a:rPr lang="en-US" sz="2300" dirty="0"/>
              <a:t>using mainframe credentials</a:t>
            </a:r>
          </a:p>
          <a:p>
            <a:r>
              <a:rPr lang="en-US" sz="2300" dirty="0"/>
              <a:t>Check the status of all the </a:t>
            </a:r>
            <a:r>
              <a:rPr lang="en-US" sz="2300" dirty="0" err="1"/>
              <a:t>Zowe</a:t>
            </a:r>
            <a:r>
              <a:rPr lang="en-US" sz="2300" dirty="0"/>
              <a:t> services discovered by the API Mediation Layer</a:t>
            </a:r>
          </a:p>
          <a:p>
            <a:r>
              <a:rPr lang="en-US" sz="2300" dirty="0"/>
              <a:t>Access the running z/OS Jobs services and z/OSMF REST APIs to:</a:t>
            </a:r>
          </a:p>
          <a:p>
            <a:pPr lvl="1"/>
            <a:r>
              <a:rPr lang="en-US" sz="2300" dirty="0"/>
              <a:t>Filter jobs</a:t>
            </a:r>
          </a:p>
          <a:p>
            <a:pPr lvl="1"/>
            <a:r>
              <a:rPr lang="en-US" sz="2300" dirty="0"/>
              <a:t>View job spool</a:t>
            </a:r>
          </a:p>
          <a:p>
            <a:pPr lvl="1"/>
            <a:r>
              <a:rPr lang="en-US" sz="2300" dirty="0"/>
              <a:t>Restart jobs</a:t>
            </a:r>
          </a:p>
          <a:p>
            <a:pPr lvl="1"/>
            <a:r>
              <a:rPr lang="en-US" sz="2300" dirty="0"/>
              <a:t>Edit JCL from spool and submit the job</a:t>
            </a:r>
          </a:p>
          <a:p>
            <a:pPr lvl="1"/>
            <a:r>
              <a:rPr lang="en-US" sz="2300" dirty="0"/>
              <a:t>Delete jobs from spool</a:t>
            </a:r>
          </a:p>
          <a:p>
            <a:pPr lvl="1"/>
            <a:r>
              <a:rPr lang="en-US" sz="2300" dirty="0"/>
              <a:t>Cancel running jobs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Use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70" y="144835"/>
            <a:ext cx="35528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523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oadcomLTD_16x9">
  <a:themeElements>
    <a:clrScheme name="Broadcom_Ltd">
      <a:dk1>
        <a:srgbClr val="000000"/>
      </a:dk1>
      <a:lt1>
        <a:srgbClr val="FFFFFF"/>
      </a:lt1>
      <a:dk2>
        <a:srgbClr val="CC092F"/>
      </a:dk2>
      <a:lt2>
        <a:srgbClr val="5A5A5A"/>
      </a:lt2>
      <a:accent1>
        <a:srgbClr val="008FBF"/>
      </a:accent1>
      <a:accent2>
        <a:srgbClr val="007167"/>
      </a:accent2>
      <a:accent3>
        <a:srgbClr val="F6CF3F"/>
      </a:accent3>
      <a:accent4>
        <a:srgbClr val="622D50"/>
      </a:accent4>
      <a:accent5>
        <a:srgbClr val="9E9E9F"/>
      </a:accent5>
      <a:accent6>
        <a:srgbClr val="244C5A"/>
      </a:accent6>
      <a:hlink>
        <a:srgbClr val="008FBF"/>
      </a:hlink>
      <a:folHlink>
        <a:srgbClr val="622D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803</Words>
  <Application>Microsoft Office PowerPoint</Application>
  <PresentationFormat>Widescreen</PresentationFormat>
  <Paragraphs>105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BroadcomLTD_16x9</vt:lpstr>
      <vt:lpstr>PowerPoint Presentation</vt:lpstr>
      <vt:lpstr>PowerPoint Presentation</vt:lpstr>
      <vt:lpstr>Persona Interview</vt:lpstr>
      <vt:lpstr>Current Market Offerings</vt:lpstr>
      <vt:lpstr>MEET THE ZOWE MOBILE APPLICATION</vt:lpstr>
      <vt:lpstr>TECHNOLOGY STACK</vt:lpstr>
      <vt:lpstr>Development Process</vt:lpstr>
      <vt:lpstr>PowerPoint Presentation</vt:lpstr>
      <vt:lpstr>Completed Use Cases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Punongbayan, Jessielaine</dc:creator>
  <cp:lastModifiedBy>Jessielaine Punongbayan</cp:lastModifiedBy>
  <cp:revision>181</cp:revision>
  <dcterms:modified xsi:type="dcterms:W3CDTF">2020-01-15T15:36:01Z</dcterms:modified>
</cp:coreProperties>
</file>